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20"/>
  </p:notesMasterIdLst>
  <p:sldIdLst>
    <p:sldId id="257" r:id="rId3"/>
    <p:sldId id="258" r:id="rId4"/>
    <p:sldId id="259" r:id="rId5"/>
    <p:sldId id="321" r:id="rId6"/>
    <p:sldId id="262" r:id="rId7"/>
    <p:sldId id="338" r:id="rId8"/>
    <p:sldId id="342" r:id="rId9"/>
    <p:sldId id="348" r:id="rId10"/>
    <p:sldId id="349" r:id="rId11"/>
    <p:sldId id="350" r:id="rId12"/>
    <p:sldId id="363" r:id="rId13"/>
    <p:sldId id="364" r:id="rId14"/>
    <p:sldId id="351" r:id="rId15"/>
    <p:sldId id="352" r:id="rId16"/>
    <p:sldId id="357" r:id="rId17"/>
    <p:sldId id="356" r:id="rId18"/>
    <p:sldId id="275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6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4046" userDrawn="1">
          <p15:clr>
            <a:srgbClr val="A4A3A4"/>
          </p15:clr>
        </p15:guide>
        <p15:guide id="5" orient="horz" pos="3705" userDrawn="1">
          <p15:clr>
            <a:srgbClr val="A4A3A4"/>
          </p15:clr>
        </p15:guide>
        <p15:guide id="6" pos="7079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49" userDrawn="1">
          <p15:clr>
            <a:srgbClr val="A4A3A4"/>
          </p15:clr>
        </p15:guide>
        <p15:guide id="9" pos="38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72396922" name="WPS_1704258971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3" autoAdjust="0"/>
    <p:restoredTop sz="95791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5" y="180"/>
      </p:cViewPr>
      <p:guideLst>
        <p:guide orient="horz" pos="466"/>
        <p:guide pos="528"/>
        <p:guide orient="horz" pos="754"/>
        <p:guide orient="horz" pos="4046"/>
        <p:guide orient="horz" pos="3705"/>
        <p:guide pos="7079"/>
        <p:guide orient="horz"/>
        <p:guide orient="horz" pos="2149"/>
        <p:guide pos="3832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76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2025-06-02</a:t>
            </a:fld>
            <a:endParaRPr kumimoji="1" lang="zh-CN" altLang="en-US"/>
          </a:p>
        </p:txBody>
      </p:sp>
      <p:sp>
        <p:nvSpPr>
          <p:cNvPr id="104876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6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104876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104876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5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5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3099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94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5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5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04868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image" Target="../media/image5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0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6.xml"/><Relationship Id="rId9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文本框 3"/>
          <p:cNvSpPr txBox="1"/>
          <p:nvPr/>
        </p:nvSpPr>
        <p:spPr>
          <a:xfrm>
            <a:off x="1391036" y="2503805"/>
            <a:ext cx="9409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Huffman</a:t>
            </a:r>
            <a:r>
              <a:rPr kumimoji="1" lang="zh-CN" altLang="en-US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" panose="020B0604020202020204" pitchFamily="34" charset="0"/>
              </a:rPr>
              <a:t>编码及其应用仿真</a:t>
            </a:r>
          </a:p>
        </p:txBody>
      </p:sp>
      <p:grpSp>
        <p:nvGrpSpPr>
          <p:cNvPr id="58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2097161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2097162" name="图片 11" descr="图片包含 游戏机, 物体, 钟表, 标志  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3145732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9DA5A67-431E-2B4A-CB7F-034FB80AE844}"/>
              </a:ext>
            </a:extLst>
          </p:cNvPr>
          <p:cNvSpPr txBox="1"/>
          <p:nvPr/>
        </p:nvSpPr>
        <p:spPr>
          <a:xfrm>
            <a:off x="7186754" y="4127714"/>
            <a:ext cx="4059819" cy="1661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atin typeface="Source Han Sans SC Normal" panose="020B0400000000000000" pitchFamily="34" charset="-128"/>
                <a:ea typeface="思源宋体 CN Heavy" panose="02020900000000000000"/>
              </a:rPr>
              <a:t>文稿撰写</a:t>
            </a:r>
            <a:endParaRPr kumimoji="1" lang="en-US" altLang="zh-CN" sz="2000" dirty="0">
              <a:latin typeface="Source Han Sans SC Normal" panose="020B0400000000000000" pitchFamily="34" charset="-128"/>
              <a:ea typeface="思源宋体 CN Heavy" panose="0202090000000000000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Source Han Sans SC Normal" panose="020B0400000000000000" pitchFamily="34" charset="-128"/>
                <a:ea typeface="思源宋体 CN Heavy" panose="02020900000000000000"/>
              </a:rPr>
              <a:t>方名辉 赵佳鹏 刘相辰 丁明灿</a:t>
            </a:r>
            <a:endParaRPr kumimoji="1" lang="en-US" altLang="zh-CN" sz="2000" b="1" dirty="0">
              <a:latin typeface="Source Han Sans SC Normal" panose="020B0400000000000000" pitchFamily="34" charset="-128"/>
              <a:ea typeface="思源宋体 CN Heavy" panose="02020900000000000000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2000" dirty="0">
                <a:latin typeface="Source Han Sans SC Normal" panose="020B0400000000000000" pitchFamily="34" charset="-128"/>
                <a:ea typeface="思源宋体 CN Heavy" panose="02020900000000000000"/>
              </a:rPr>
              <a:t>PPT</a:t>
            </a:r>
            <a:r>
              <a:rPr kumimoji="1" lang="zh-CN" altLang="en-US" sz="2000" dirty="0">
                <a:latin typeface="Source Han Sans SC Normal" panose="020B0400000000000000" pitchFamily="34" charset="-128"/>
                <a:ea typeface="思源宋体 CN Heavy" panose="02020900000000000000"/>
              </a:rPr>
              <a:t>制作 </a:t>
            </a:r>
            <a:endParaRPr kumimoji="1" lang="en-US" altLang="zh-CN" sz="2000" dirty="0">
              <a:latin typeface="Source Han Sans SC Normal" panose="020B0400000000000000" pitchFamily="34" charset="-128"/>
              <a:ea typeface="思源宋体 CN Heavy" panose="0202090000000000000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Source Han Sans SC Normal" panose="020B0400000000000000" pitchFamily="34" charset="-128"/>
                <a:ea typeface="思源宋体 CN Heavy" panose="02020900000000000000"/>
              </a:rPr>
              <a:t>王凯昱 赵柯林 刘佚 薛佳旭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E4379E-476A-675F-AEA2-F2B2300D3F99}"/>
              </a:ext>
            </a:extLst>
          </p:cNvPr>
          <p:cNvSpPr txBox="1"/>
          <p:nvPr/>
        </p:nvSpPr>
        <p:spPr>
          <a:xfrm>
            <a:off x="1040335" y="4450526"/>
            <a:ext cx="2666543" cy="101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400" dirty="0">
                <a:latin typeface="Source Han Sans SC Normal" panose="020B0400000000000000" pitchFamily="34" charset="-128"/>
                <a:ea typeface="思源宋体 CN Heavy" panose="02020900000000000000"/>
              </a:rPr>
              <a:t>汇报人</a:t>
            </a:r>
            <a:endParaRPr kumimoji="1" lang="en-US" altLang="zh-CN" sz="2400" dirty="0">
              <a:latin typeface="Source Han Sans SC Normal" panose="020B0400000000000000" pitchFamily="34" charset="-128"/>
              <a:ea typeface="思源宋体 CN Heavy" panose="02020900000000000000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2400" b="1" dirty="0">
                <a:latin typeface="Source Han Sans SC Normal" panose="020B0400000000000000" pitchFamily="34" charset="-128"/>
                <a:ea typeface="思源宋体 CN Heavy" panose="02020900000000000000"/>
              </a:rPr>
              <a:t>薛佳旭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4429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Huffman编码的优点与缺点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72742" y="1646392"/>
            <a:ext cx="11398999" cy="45035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2400" dirty="0">
                <a:ea typeface="思源宋体 CN SemiBold" panose="02020600000000000000" pitchFamily="18" charset="-122"/>
              </a:rPr>
              <a:t>需</a:t>
            </a:r>
            <a:r>
              <a:rPr kumimoji="1" lang="zh-CN" altLang="en-US" sz="2400" b="1" dirty="0">
                <a:ea typeface="思源宋体 CN SemiBold" panose="02020600000000000000" pitchFamily="18" charset="-122"/>
              </a:rPr>
              <a:t>预先统计频率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，不适合实时流数据</a:t>
            </a:r>
            <a:endParaRPr kumimoji="1" lang="en-US" altLang="zh-CN" sz="2400" dirty="0">
              <a:ea typeface="思源宋体 CN SemiBold" panose="02020600000000000000" pitchFamily="18" charset="-122"/>
            </a:endParaRPr>
          </a:p>
          <a:p>
            <a:pPr indent="457200">
              <a:lnSpc>
                <a:spcPct val="150000"/>
              </a:lnSpc>
            </a:pPr>
            <a:r>
              <a:rPr kumimoji="1" lang="zh-CN" altLang="en-US" sz="2400" b="1" dirty="0">
                <a:ea typeface="思源宋体 CN SemiBold" panose="02020600000000000000" pitchFamily="18" charset="-122"/>
              </a:rPr>
              <a:t>场景：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压缩一个实时生成的传感器数据流（如温度监测每秒生成</a:t>
            </a:r>
            <a:r>
              <a:rPr kumimoji="1" lang="en-US" altLang="zh-CN" sz="2400" dirty="0">
                <a:ea typeface="思源宋体 CN SemiBold" panose="02020600000000000000" pitchFamily="18" charset="-122"/>
              </a:rPr>
              <a:t>1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条记录）。</a:t>
            </a:r>
          </a:p>
          <a:p>
            <a:pPr indent="457200">
              <a:lnSpc>
                <a:spcPct val="150000"/>
              </a:lnSpc>
            </a:pPr>
            <a:r>
              <a:rPr kumimoji="1" lang="zh-CN" altLang="en-US" sz="2400" b="1" dirty="0">
                <a:ea typeface="思源宋体 CN SemiBold" panose="02020600000000000000" pitchFamily="18" charset="-122"/>
              </a:rPr>
              <a:t>问题：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传统哈夫曼编码需先扫描全部数据以统计字符频率，才能构建编码树。若传感器持续发送数据，必须等待所有数据</a:t>
            </a:r>
            <a:r>
              <a:rPr kumimoji="1" lang="zh-CN" altLang="en-US" sz="2400" b="1" dirty="0">
                <a:ea typeface="思源宋体 CN SemiBold" panose="02020600000000000000" pitchFamily="18" charset="-122"/>
              </a:rPr>
              <a:t>生成完毕才能开始压缩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，导致延迟。</a:t>
            </a:r>
          </a:p>
          <a:p>
            <a:pPr indent="457200">
              <a:lnSpc>
                <a:spcPct val="150000"/>
              </a:lnSpc>
            </a:pPr>
            <a:r>
              <a:rPr kumimoji="1" lang="zh-CN" altLang="en-US" sz="2400" b="1" dirty="0">
                <a:ea typeface="思源宋体 CN SemiBold" panose="02020600000000000000" pitchFamily="18" charset="-122"/>
              </a:rPr>
              <a:t>后果：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若传感器连续工作</a:t>
            </a:r>
            <a:r>
              <a:rPr kumimoji="1" lang="en-US" altLang="zh-CN" sz="2400" dirty="0">
                <a:ea typeface="思源宋体 CN SemiBold" panose="02020600000000000000" pitchFamily="18" charset="-122"/>
              </a:rPr>
              <a:t>24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小时（生成</a:t>
            </a:r>
            <a:r>
              <a:rPr kumimoji="1" lang="en-US" altLang="zh-CN" sz="2400" dirty="0">
                <a:ea typeface="思源宋体 CN SemiBold" panose="02020600000000000000" pitchFamily="18" charset="-122"/>
              </a:rPr>
              <a:t>86,400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条记录），需先存储全部数据再压缩，无法实现边传输边压缩，内存占用高，实时性差。</a:t>
            </a:r>
          </a:p>
          <a:p>
            <a:pPr indent="457200">
              <a:lnSpc>
                <a:spcPct val="150000"/>
              </a:lnSpc>
            </a:pPr>
            <a:r>
              <a:rPr kumimoji="1" lang="zh-CN" altLang="en-US" sz="2400" b="1" dirty="0">
                <a:ea typeface="思源宋体 CN SemiBold" panose="02020600000000000000" pitchFamily="18" charset="-122"/>
              </a:rPr>
              <a:t>改进方案：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改用自适应哈夫曼编码，动态更新频率表（如每收到</a:t>
            </a:r>
            <a:r>
              <a:rPr kumimoji="1" lang="en-US" altLang="zh-CN" sz="2400" dirty="0">
                <a:ea typeface="思源宋体 CN SemiBold" panose="02020600000000000000" pitchFamily="18" charset="-122"/>
              </a:rPr>
              <a:t>1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条数据就更新一次编码）。</a:t>
            </a:r>
          </a:p>
          <a:p>
            <a:pPr indent="457200">
              <a:lnSpc>
                <a:spcPct val="150000"/>
              </a:lnSpc>
            </a:pPr>
            <a:r>
              <a:rPr kumimoji="1" lang="zh-CN" altLang="en-US" sz="2400" dirty="0">
                <a:ea typeface="思源宋体 CN SemiBold" panose="02020600000000000000" pitchFamily="18" charset="-122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7230" y="1005205"/>
            <a:ext cx="379539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Huffman 编码的缺点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2">
            <a:extLst>
              <a:ext uri="{FF2B5EF4-FFF2-40B4-BE49-F238E27FC236}">
                <a16:creationId xmlns:a16="http://schemas.microsoft.com/office/drawing/2014/main" id="{FFD61BDB-BE22-CE94-DC5B-21E3F11D1BC5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" name="矩形 23">
              <a:extLst>
                <a:ext uri="{FF2B5EF4-FFF2-40B4-BE49-F238E27FC236}">
                  <a16:creationId xmlns:a16="http://schemas.microsoft.com/office/drawing/2014/main" id="{D802DA34-9664-7D26-79B3-7ECD189CED13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24">
              <a:extLst>
                <a:ext uri="{FF2B5EF4-FFF2-40B4-BE49-F238E27FC236}">
                  <a16:creationId xmlns:a16="http://schemas.microsoft.com/office/drawing/2014/main" id="{0188050F-EBFF-01EA-4883-16C1251DCA95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28">
              <a:extLst>
                <a:ext uri="{FF2B5EF4-FFF2-40B4-BE49-F238E27FC236}">
                  <a16:creationId xmlns:a16="http://schemas.microsoft.com/office/drawing/2014/main" id="{1354AC9A-4C31-66A4-4AC8-B0EEDA86CB8C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27">
            <a:extLst>
              <a:ext uri="{FF2B5EF4-FFF2-40B4-BE49-F238E27FC236}">
                <a16:creationId xmlns:a16="http://schemas.microsoft.com/office/drawing/2014/main" id="{F5D64DB5-849B-37E1-D429-066FE5729869}"/>
              </a:ext>
            </a:extLst>
          </p:cNvPr>
          <p:cNvSpPr txBox="1"/>
          <p:nvPr/>
        </p:nvSpPr>
        <p:spPr>
          <a:xfrm>
            <a:off x="912467" y="124472"/>
            <a:ext cx="4429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Huffman编码的优点与缺点</a:t>
            </a:r>
          </a:p>
        </p:txBody>
      </p:sp>
      <p:cxnSp>
        <p:nvCxnSpPr>
          <p:cNvPr id="7" name="直线连接符 26">
            <a:extLst>
              <a:ext uri="{FF2B5EF4-FFF2-40B4-BE49-F238E27FC236}">
                <a16:creationId xmlns:a16="http://schemas.microsoft.com/office/drawing/2014/main" id="{915AE764-59CB-AF04-3CE1-9DFF55E1043D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AEAADB9-B63D-85E2-B63F-C1F5A9950404}"/>
              </a:ext>
            </a:extLst>
          </p:cNvPr>
          <p:cNvSpPr txBox="1"/>
          <p:nvPr/>
        </p:nvSpPr>
        <p:spPr>
          <a:xfrm>
            <a:off x="304184" y="129835"/>
            <a:ext cx="535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F74448-4618-3ECA-E81E-A7526AC817CC}"/>
              </a:ext>
            </a:extLst>
          </p:cNvPr>
          <p:cNvSpPr txBox="1"/>
          <p:nvPr/>
        </p:nvSpPr>
        <p:spPr>
          <a:xfrm>
            <a:off x="134446" y="840425"/>
            <a:ext cx="11472402" cy="621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ea typeface="思源宋体 CN SemiBold" panose="02020600000000000000" pitchFamily="18" charset="-122"/>
                <a:cs typeface="Arial" panose="020B0604020202020204" pitchFamily="34" charset="0"/>
              </a:rPr>
              <a:t>2.</a:t>
            </a:r>
            <a:r>
              <a:rPr kumimoji="1" lang="zh-CN" altLang="en-US" sz="2400" dirty="0">
                <a:latin typeface="Arial" panose="020B0604020202020204" pitchFamily="34" charset="0"/>
                <a:ea typeface="思源宋体 CN SemiBold" panose="02020600000000000000" pitchFamily="18" charset="-122"/>
                <a:cs typeface="Arial" panose="020B0604020202020204" pitchFamily="34" charset="0"/>
              </a:rPr>
              <a:t>对</a:t>
            </a:r>
            <a:r>
              <a:rPr kumimoji="1" lang="zh-CN" altLang="en-US" sz="2400" b="1" dirty="0">
                <a:latin typeface="Arial" panose="020B0604020202020204" pitchFamily="34" charset="0"/>
                <a:ea typeface="思源宋体 CN SemiBold" panose="02020600000000000000" pitchFamily="18" charset="-122"/>
                <a:cs typeface="Arial" panose="020B0604020202020204" pitchFamily="34" charset="0"/>
              </a:rPr>
              <a:t>频率分布敏感</a:t>
            </a:r>
            <a:r>
              <a:rPr kumimoji="1" lang="zh-CN" altLang="en-US" sz="2400" dirty="0">
                <a:latin typeface="Arial" panose="020B0604020202020204" pitchFamily="34" charset="0"/>
                <a:ea typeface="思源宋体 CN SemiBold" panose="02020600000000000000" pitchFamily="18" charset="-122"/>
                <a:cs typeface="Arial" panose="020B0604020202020204" pitchFamily="34" charset="0"/>
              </a:rPr>
              <a:t>，若所有字符频率相同（如随机数据），压缩效果差</a:t>
            </a:r>
            <a:endParaRPr kumimoji="1" lang="en-US" altLang="zh-CN" sz="2400" dirty="0">
              <a:latin typeface="Arial" panose="020B0604020202020204" pitchFamily="34" charset="0"/>
              <a:ea typeface="思源宋体 CN SemiBold" panose="02020600000000000000" pitchFamily="18" charset="-122"/>
              <a:cs typeface="Arial" panose="020B0604020202020204" pitchFamily="34" charset="0"/>
            </a:endParaRPr>
          </a:p>
          <a:p>
            <a:pPr algn="l">
              <a:spcAft>
                <a:spcPts val="150"/>
              </a:spcAft>
              <a:buNone/>
            </a:pPr>
            <a:r>
              <a:rPr lang="zh-CN" altLang="en-US" sz="24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 </a:t>
            </a:r>
            <a:endParaRPr lang="en-US" altLang="zh-CN" sz="2400" b="1" i="0" dirty="0">
              <a:solidFill>
                <a:srgbClr val="24292F"/>
              </a:solidFill>
              <a:effectLst/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  <a:p>
            <a:pPr algn="l">
              <a:spcAft>
                <a:spcPts val="150"/>
              </a:spcAft>
              <a:buNone/>
            </a:pPr>
            <a:r>
              <a:rPr lang="zh-CN" altLang="en-US" sz="24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      场景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：压缩一个完全随机的二进制文件，其中字符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1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出现概率均为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50%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。</a:t>
            </a:r>
            <a:b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</a:b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      </a:t>
            </a:r>
            <a:endParaRPr lang="en-US" altLang="zh-CN" sz="2400" b="0" i="0" dirty="0">
              <a:solidFill>
                <a:srgbClr val="24292F"/>
              </a:solidFill>
              <a:effectLst/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  <a:p>
            <a:pPr algn="l">
              <a:spcAft>
                <a:spcPts val="150"/>
              </a:spcAft>
              <a:buNone/>
            </a:pPr>
            <a:r>
              <a:rPr lang="en-US" altLang="zh-CN" sz="2400" dirty="0">
                <a:solidFill>
                  <a:srgbClr val="24292F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      </a:t>
            </a:r>
            <a:r>
              <a:rPr lang="zh-CN" altLang="en-US" sz="24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问题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：哈夫曼树退化为平衡二叉树，每个字符编码长度相同。</a:t>
            </a:r>
            <a:b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</a:b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      </a:t>
            </a:r>
            <a:r>
              <a:rPr lang="zh-CN" altLang="en-US" sz="24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具体计算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：</a:t>
            </a:r>
          </a:p>
          <a:p>
            <a:pPr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原始数据：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1000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个字符（每个字符占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1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比特），总长度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1000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比特。</a:t>
            </a:r>
          </a:p>
          <a:p>
            <a:pPr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哈夫曼编码：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0→"0"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，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1→"1"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（无压缩），总长度仍为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1000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比特。</a:t>
            </a:r>
            <a:b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</a:br>
            <a:endParaRPr lang="en-US" altLang="zh-CN" sz="2400" b="0" i="0" dirty="0">
              <a:solidFill>
                <a:srgbClr val="24292F"/>
              </a:solidFill>
              <a:effectLst/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  <a:p>
            <a:pPr algn="l">
              <a:spcAft>
                <a:spcPts val="150"/>
              </a:spcAft>
            </a:pPr>
            <a:r>
              <a:rPr lang="zh-CN" altLang="en-US" sz="24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      对比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：若数据有强偏态分布（如字符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占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90%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），哈夫曼可将高频字符编码为单比特（如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0→"0"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），总长度降至≈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900×1 + 100×2=1100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比特（原为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2000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比特）。</a:t>
            </a:r>
            <a:b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</a:br>
            <a:endParaRPr lang="en-US" altLang="zh-CN" sz="2400" b="0" i="0" dirty="0">
              <a:solidFill>
                <a:srgbClr val="24292F"/>
              </a:solidFill>
              <a:effectLst/>
              <a:latin typeface="Arial" panose="020B0604020202020204" pitchFamily="34" charset="0"/>
              <a:ea typeface="Noto Sans SC" panose="020B0200000000000000" pitchFamily="34" charset="-122"/>
              <a:cs typeface="Arial" panose="020B0604020202020204" pitchFamily="34" charset="0"/>
            </a:endParaRPr>
          </a:p>
          <a:p>
            <a:pPr algn="l">
              <a:spcAft>
                <a:spcPts val="150"/>
              </a:spcAft>
            </a:pPr>
            <a:r>
              <a:rPr lang="zh-CN" altLang="en-US" sz="24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      结论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：均匀分布时压缩率趋近于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0%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，而偏态分布时压缩率可达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50%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ea typeface="Noto Sans SC" panose="020B0200000000000000" pitchFamily="34" charset="-122"/>
                <a:cs typeface="Arial" panose="020B0604020202020204" pitchFamily="34" charset="0"/>
              </a:rPr>
              <a:t>以上。</a:t>
            </a:r>
          </a:p>
          <a:p>
            <a:pPr>
              <a:buNone/>
            </a:pPr>
            <a:br>
              <a:rPr lang="zh-CN" altLang="en-US" sz="2400" dirty="0"/>
            </a:br>
            <a:r>
              <a:rPr kumimoji="1" lang="zh-CN" altLang="en-US" sz="2400" dirty="0">
                <a:ea typeface="思源宋体 CN SemiBold" panose="02020600000000000000" pitchFamily="18" charset="-122"/>
              </a:rPr>
              <a:t>  </a:t>
            </a: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362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2">
            <a:extLst>
              <a:ext uri="{FF2B5EF4-FFF2-40B4-BE49-F238E27FC236}">
                <a16:creationId xmlns:a16="http://schemas.microsoft.com/office/drawing/2014/main" id="{23471FD3-C156-660B-71ED-510CD1F040BF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" name="矩形 23">
              <a:extLst>
                <a:ext uri="{FF2B5EF4-FFF2-40B4-BE49-F238E27FC236}">
                  <a16:creationId xmlns:a16="http://schemas.microsoft.com/office/drawing/2014/main" id="{8289EECC-9C7B-287B-24F7-C4F3C22D4B34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24">
              <a:extLst>
                <a:ext uri="{FF2B5EF4-FFF2-40B4-BE49-F238E27FC236}">
                  <a16:creationId xmlns:a16="http://schemas.microsoft.com/office/drawing/2014/main" id="{5311A271-A6D4-196F-A6B8-D4266668F46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28">
              <a:extLst>
                <a:ext uri="{FF2B5EF4-FFF2-40B4-BE49-F238E27FC236}">
                  <a16:creationId xmlns:a16="http://schemas.microsoft.com/office/drawing/2014/main" id="{5C4AB1CD-10B5-7DA9-AAC0-24729785B0F2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27">
            <a:extLst>
              <a:ext uri="{FF2B5EF4-FFF2-40B4-BE49-F238E27FC236}">
                <a16:creationId xmlns:a16="http://schemas.microsoft.com/office/drawing/2014/main" id="{84C32B3B-2B04-4A8B-5CF4-C2E18109BC1E}"/>
              </a:ext>
            </a:extLst>
          </p:cNvPr>
          <p:cNvSpPr txBox="1"/>
          <p:nvPr/>
        </p:nvSpPr>
        <p:spPr>
          <a:xfrm>
            <a:off x="912467" y="124472"/>
            <a:ext cx="4429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Huffman编码的优点与缺点</a:t>
            </a:r>
          </a:p>
        </p:txBody>
      </p:sp>
      <p:cxnSp>
        <p:nvCxnSpPr>
          <p:cNvPr id="7" name="直线连接符 26">
            <a:extLst>
              <a:ext uri="{FF2B5EF4-FFF2-40B4-BE49-F238E27FC236}">
                <a16:creationId xmlns:a16="http://schemas.microsoft.com/office/drawing/2014/main" id="{ED3A9A40-41F7-E4B1-C539-2D072FE30ED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6A55A51-EAAA-C5BA-D732-66FBFFFE5C92}"/>
              </a:ext>
            </a:extLst>
          </p:cNvPr>
          <p:cNvSpPr txBox="1"/>
          <p:nvPr/>
        </p:nvSpPr>
        <p:spPr>
          <a:xfrm>
            <a:off x="304184" y="129835"/>
            <a:ext cx="5352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17955E-3456-6538-BB44-609005B5B24A}"/>
              </a:ext>
            </a:extLst>
          </p:cNvPr>
          <p:cNvSpPr txBox="1"/>
          <p:nvPr/>
        </p:nvSpPr>
        <p:spPr>
          <a:xfrm>
            <a:off x="243954" y="830738"/>
            <a:ext cx="11583016" cy="6129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kumimoji="1" lang="en-US" altLang="zh-CN" sz="2400" dirty="0">
                <a:ea typeface="思源宋体 CN SemiBold" panose="02020600000000000000" pitchFamily="18" charset="-122"/>
              </a:rPr>
              <a:t>3. </a:t>
            </a:r>
            <a:r>
              <a:rPr kumimoji="1" lang="zh-CN" altLang="en-US" sz="2400" b="1" dirty="0">
                <a:ea typeface="思源宋体 CN SemiBold" panose="02020600000000000000" pitchFamily="18" charset="-122"/>
              </a:rPr>
              <a:t>非动态适应</a:t>
            </a:r>
            <a:r>
              <a:rPr kumimoji="1" lang="en-US" altLang="zh-CN" sz="2400" dirty="0">
                <a:ea typeface="思源宋体 CN SemiBold" panose="02020600000000000000" pitchFamily="18" charset="-122"/>
              </a:rPr>
              <a:t>——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传统 </a:t>
            </a:r>
            <a:r>
              <a:rPr kumimoji="1" lang="en-US" altLang="zh-CN" sz="2400" dirty="0">
                <a:ea typeface="思源宋体 CN SemiBold" panose="02020600000000000000" pitchFamily="18" charset="-122"/>
              </a:rPr>
              <a:t>Huffman 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编码无法动态调整频率（需改进为自适应 </a:t>
            </a:r>
            <a:r>
              <a:rPr kumimoji="1" lang="en-US" altLang="zh-CN" sz="2400" dirty="0">
                <a:ea typeface="思源宋体 CN SemiBold" panose="02020600000000000000" pitchFamily="18" charset="-122"/>
              </a:rPr>
              <a:t>Huffman </a:t>
            </a:r>
            <a:r>
              <a:rPr kumimoji="1" lang="zh-CN" altLang="en-US" sz="2400" dirty="0">
                <a:ea typeface="思源宋体 CN SemiBold" panose="02020600000000000000" pitchFamily="18" charset="-122"/>
              </a:rPr>
              <a:t>编码）。</a:t>
            </a:r>
            <a:endParaRPr kumimoji="1" lang="en-US" altLang="zh-CN" sz="2400" dirty="0">
              <a:ea typeface="思源宋体 CN SemiBold" panose="02020600000000000000" pitchFamily="18" charset="-122"/>
            </a:endParaRPr>
          </a:p>
          <a:p>
            <a:pPr algn="l">
              <a:spcAft>
                <a:spcPts val="150"/>
              </a:spcAft>
              <a:buNone/>
            </a:pPr>
            <a:r>
              <a:rPr lang="zh-CN" altLang="en-US" sz="2400" b="1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    场景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：压缩一段分段文本，前半部分为英文（字母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“e”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高频），后半部分为数字（字符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“5”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高频）。</a:t>
            </a:r>
            <a:b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</a:b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    </a:t>
            </a:r>
            <a:r>
              <a:rPr lang="zh-CN" altLang="en-US" sz="2400" b="1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传统方法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</a:t>
            </a:r>
          </a:p>
          <a:p>
            <a:pPr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统计整体频率：字母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"e"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和数字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"5"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均占约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10%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。</a:t>
            </a:r>
          </a:p>
          <a:p>
            <a:pPr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编码结果：两者均分配较长编码（如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3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比特）。</a:t>
            </a:r>
            <a:b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</a:b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     </a:t>
            </a:r>
            <a:r>
              <a:rPr lang="zh-CN" altLang="en-US" sz="2400" b="1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问题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：后半段数字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“5”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高频出现，但受限于全局频率统计，仍用长编码，导致压缩率下降。</a:t>
            </a:r>
            <a:b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</a:br>
            <a:r>
              <a:rPr lang="zh-CN" altLang="en-US" sz="2400" b="1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     </a:t>
            </a:r>
            <a:r>
              <a:rPr lang="zh-CN" altLang="en-US" sz="2400" b="1" dirty="0">
                <a:solidFill>
                  <a:srgbClr val="24292F"/>
                </a:solidFill>
                <a:latin typeface="Noto Sans SC" panose="020B0200000000000000" pitchFamily="34" charset="-122"/>
                <a:ea typeface="Noto Sans SC" panose="020B0200000000000000" pitchFamily="34" charset="-122"/>
              </a:rPr>
              <a:t>自</a:t>
            </a:r>
            <a:r>
              <a:rPr lang="zh-CN" altLang="en-US" sz="2400" b="1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适应方案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：</a:t>
            </a:r>
          </a:p>
          <a:p>
            <a:pPr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动态调整频率表，后半段为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"5"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分配短编码（如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比特）。</a:t>
            </a:r>
          </a:p>
          <a:p>
            <a:pPr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压缩率提升：假设后半段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"5"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出现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100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次，传统编码需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300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比特，自适应仅需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200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比特，节省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33%</a:t>
            </a:r>
            <a:r>
              <a:rPr lang="zh-CN" altLang="en-US" sz="2400" b="0" i="0" dirty="0">
                <a:solidFill>
                  <a:srgbClr val="24292F"/>
                </a:solidFill>
                <a:effectLst/>
                <a:latin typeface="Noto Sans SC" panose="020B0200000000000000" pitchFamily="34" charset="-122"/>
                <a:ea typeface="Noto Sans SC" panose="020B0200000000000000" pitchFamily="34" charset="-122"/>
              </a:rPr>
              <a:t>。</a:t>
            </a:r>
          </a:p>
          <a:p>
            <a:pPr>
              <a:buNone/>
            </a:pPr>
            <a:br>
              <a:rPr lang="zh-CN" altLang="en-US" sz="2400" dirty="0"/>
            </a:br>
            <a:endParaRPr kumimoji="1" lang="zh-CN" altLang="en-US" sz="2400" dirty="0">
              <a:ea typeface="思源宋体 CN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72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文本框 10"/>
          <p:cNvSpPr txBox="1"/>
          <p:nvPr/>
        </p:nvSpPr>
        <p:spPr>
          <a:xfrm>
            <a:off x="4923342" y="1587570"/>
            <a:ext cx="272542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04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55" name="文本框 13"/>
          <p:cNvSpPr txBox="1"/>
          <p:nvPr/>
        </p:nvSpPr>
        <p:spPr>
          <a:xfrm>
            <a:off x="1365476" y="3664181"/>
            <a:ext cx="98411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sz="5400" b="1" spc="300" dirty="0" err="1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Huffman编码的实际应用</a:t>
            </a:r>
            <a:r>
              <a: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仿真</a:t>
            </a:r>
            <a:endParaRPr kumimoji="1" lang="en-US" sz="54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--</a:t>
            </a:r>
            <a:r>
              <a: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文字压缩</a:t>
            </a:r>
            <a:endParaRPr kumimoji="1" sz="54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Huffman编码的实际应用仿真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640665-5FC3-657F-E38E-57451F537414}"/>
              </a:ext>
            </a:extLst>
          </p:cNvPr>
          <p:cNvSpPr txBox="1"/>
          <p:nvPr/>
        </p:nvSpPr>
        <p:spPr>
          <a:xfrm>
            <a:off x="607774" y="959991"/>
            <a:ext cx="9833907" cy="203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举个简单的例子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：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对于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字符序列“</a:t>
            </a:r>
            <a:r>
              <a:rPr lang="en-US" altLang="zh-CN" sz="2800" dirty="0">
                <a:solidFill>
                  <a:srgbClr val="222222"/>
                </a:solidFill>
                <a:latin typeface="+mn-lt"/>
                <a:ea typeface="-apple-system"/>
              </a:rPr>
              <a:t>ABRACADABRA</a:t>
            </a:r>
            <a:r>
              <a:rPr kumimoji="0" lang="zh-CN" altLang="en-US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”的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字符集合 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th-I"/>
              </a:rPr>
              <a:t>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in-R"/>
              </a:rPr>
              <a:t>={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th-I"/>
              </a:rPr>
              <a:t>A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in-R"/>
              </a:rPr>
              <a:t>,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th-I"/>
              </a:rPr>
              <a:t>B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in-R"/>
              </a:rPr>
              <a:t>,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th-I"/>
              </a:rPr>
              <a:t>C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th-I"/>
              </a:rPr>
              <a:t>,D,R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in-R"/>
              </a:rPr>
              <a:t>}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，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ea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-apple-system"/>
              </a:rPr>
              <a:t>概率为 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th-I"/>
              </a:rPr>
              <a:t>P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in-R"/>
              </a:rPr>
              <a:t>=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ea typeface="MJXc-TeX-main-R"/>
              </a:rPr>
              <a:t>5/11, 2/11, 1/11, 1/11, 2/11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222222"/>
                </a:solidFill>
              </a:rPr>
              <a:t>计算其</a:t>
            </a:r>
            <a:r>
              <a:rPr lang="en-US" altLang="zh-CN" sz="2800" dirty="0">
                <a:solidFill>
                  <a:srgbClr val="222222"/>
                </a:solidFill>
              </a:rPr>
              <a:t>Huffman</a:t>
            </a:r>
            <a:r>
              <a:rPr lang="zh-CN" altLang="en-US" sz="2800" dirty="0">
                <a:solidFill>
                  <a:srgbClr val="222222"/>
                </a:solidFill>
              </a:rPr>
              <a:t>编码的原始数据、压缩数据和内存变化。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A8F193-76FF-B7AA-0A21-A3A8CA7CF843}"/>
              </a:ext>
            </a:extLst>
          </p:cNvPr>
          <p:cNvSpPr txBox="1"/>
          <p:nvPr/>
        </p:nvSpPr>
        <p:spPr>
          <a:xfrm>
            <a:off x="708876" y="3053730"/>
            <a:ext cx="11252278" cy="326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222222"/>
                </a:solidFill>
              </a:rPr>
              <a:t>原始数据是 “</a:t>
            </a:r>
            <a:r>
              <a:rPr lang="en-US" altLang="zh-CN" sz="2000" dirty="0">
                <a:solidFill>
                  <a:srgbClr val="222222"/>
                </a:solidFill>
              </a:rPr>
              <a:t>ABRACADABRA”</a:t>
            </a:r>
            <a:r>
              <a:rPr lang="zh-CN" altLang="en-US" sz="2000" dirty="0">
                <a:solidFill>
                  <a:srgbClr val="222222"/>
                </a:solidFill>
              </a:rPr>
              <a:t>，共 </a:t>
            </a:r>
            <a:r>
              <a:rPr lang="en-US" altLang="zh-CN" sz="2000" dirty="0">
                <a:solidFill>
                  <a:srgbClr val="222222"/>
                </a:solidFill>
              </a:rPr>
              <a:t>11 </a:t>
            </a:r>
            <a:r>
              <a:rPr lang="zh-CN" altLang="en-US" sz="2000" dirty="0">
                <a:solidFill>
                  <a:srgbClr val="222222"/>
                </a:solidFill>
              </a:rPr>
              <a:t>个字符。</a:t>
            </a:r>
            <a:endParaRPr lang="en-US" altLang="zh-CN" sz="2000" dirty="0">
              <a:solidFill>
                <a:srgbClr val="222222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222222"/>
                </a:solidFill>
              </a:rPr>
              <a:t>假设每个字符最初用固定长度的编码表示：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222222"/>
                </a:solidFill>
              </a:rPr>
              <a:t>字符集合有 </a:t>
            </a:r>
            <a:r>
              <a:rPr lang="en-US" altLang="zh-CN" sz="2000" dirty="0">
                <a:solidFill>
                  <a:srgbClr val="222222"/>
                </a:solidFill>
              </a:rPr>
              <a:t>5 </a:t>
            </a:r>
            <a:r>
              <a:rPr lang="zh-CN" altLang="en-US" sz="2000" dirty="0">
                <a:solidFill>
                  <a:srgbClr val="222222"/>
                </a:solidFill>
              </a:rPr>
              <a:t>个字符 </a:t>
            </a:r>
            <a:r>
              <a:rPr lang="en-US" altLang="zh-CN" sz="2000" dirty="0">
                <a:solidFill>
                  <a:srgbClr val="222222"/>
                </a:solidFill>
              </a:rPr>
              <a:t>{A, B, C, D, R}</a:t>
            </a:r>
            <a:r>
              <a:rPr lang="zh-CN" altLang="en-US" sz="2000" dirty="0">
                <a:solidFill>
                  <a:srgbClr val="222222"/>
                </a:solidFill>
              </a:rPr>
              <a:t>，需要至少 ⌈</a:t>
            </a:r>
            <a:r>
              <a:rPr lang="en-US" altLang="zh-CN" sz="2000" dirty="0">
                <a:solidFill>
                  <a:srgbClr val="222222"/>
                </a:solidFill>
              </a:rPr>
              <a:t>log₂5⌉ = 3 </a:t>
            </a:r>
            <a:r>
              <a:rPr lang="zh-CN" altLang="en-US" sz="2000" dirty="0">
                <a:solidFill>
                  <a:srgbClr val="222222"/>
                </a:solidFill>
              </a:rPr>
              <a:t>位来表示每个字符。</a:t>
            </a: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rgbClr val="222222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222222"/>
                </a:solidFill>
              </a:rPr>
              <a:t>因此，</a:t>
            </a:r>
            <a:endParaRPr lang="en-US" altLang="zh-CN" sz="2000" dirty="0">
              <a:solidFill>
                <a:srgbClr val="222222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222222"/>
                </a:solidFill>
              </a:rPr>
              <a:t>原始数据大小 </a:t>
            </a:r>
            <a:r>
              <a:rPr lang="en-US" altLang="zh-CN" sz="2000" dirty="0">
                <a:solidFill>
                  <a:srgbClr val="222222"/>
                </a:solidFill>
              </a:rPr>
              <a:t>= 11 </a:t>
            </a:r>
            <a:r>
              <a:rPr lang="zh-CN" altLang="en-US" sz="2000" dirty="0">
                <a:solidFill>
                  <a:srgbClr val="222222"/>
                </a:solidFill>
              </a:rPr>
              <a:t>字符 * </a:t>
            </a:r>
            <a:r>
              <a:rPr lang="en-US" altLang="zh-CN" sz="2000" dirty="0">
                <a:solidFill>
                  <a:srgbClr val="222222"/>
                </a:solidFill>
              </a:rPr>
              <a:t>3 </a:t>
            </a:r>
            <a:r>
              <a:rPr lang="zh-CN" altLang="en-US" sz="2000" dirty="0">
                <a:solidFill>
                  <a:srgbClr val="222222"/>
                </a:solidFill>
              </a:rPr>
              <a:t>位</a:t>
            </a:r>
            <a:r>
              <a:rPr lang="en-US" altLang="zh-CN" sz="2000" dirty="0">
                <a:solidFill>
                  <a:srgbClr val="222222"/>
                </a:solidFill>
              </a:rPr>
              <a:t>/</a:t>
            </a:r>
            <a:r>
              <a:rPr lang="zh-CN" altLang="en-US" sz="2000" dirty="0">
                <a:solidFill>
                  <a:srgbClr val="222222"/>
                </a:solidFill>
              </a:rPr>
              <a:t>字符 </a:t>
            </a:r>
            <a:r>
              <a:rPr lang="en-US" altLang="zh-CN" sz="2000" dirty="0">
                <a:solidFill>
                  <a:srgbClr val="222222"/>
                </a:solidFill>
              </a:rPr>
              <a:t>= 33 </a:t>
            </a:r>
            <a:r>
              <a:rPr lang="zh-CN" altLang="en-US" sz="2000" dirty="0">
                <a:solidFill>
                  <a:srgbClr val="222222"/>
                </a:solidFill>
              </a:rPr>
              <a:t>位。</a:t>
            </a:r>
            <a:endParaRPr lang="en-US" altLang="zh-CN" sz="2000" dirty="0">
              <a:solidFill>
                <a:srgbClr val="222222"/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>
              <a:lnSpc>
                <a:spcPct val="130000"/>
              </a:lnSpc>
            </a:pPr>
            <a:endParaRPr kumimoji="1" lang="zh-CN" altLang="en-US" sz="20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Huffman编码的实际应用仿真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1774D7-ACAB-BC17-384E-E517EF91E553}"/>
              </a:ext>
            </a:extLst>
          </p:cNvPr>
          <p:cNvSpPr txBox="1"/>
          <p:nvPr/>
        </p:nvSpPr>
        <p:spPr>
          <a:xfrm>
            <a:off x="191949" y="4344148"/>
            <a:ext cx="5493955" cy="197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222222"/>
                </a:solidFill>
              </a:rPr>
              <a:t>压缩后数据为</a:t>
            </a:r>
            <a:r>
              <a:rPr lang="en-US" altLang="zh-CN" sz="2400" dirty="0">
                <a:solidFill>
                  <a:srgbClr val="222222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222222"/>
                </a:solidFill>
              </a:rPr>
              <a:t>1×5+2×3+1×3</a:t>
            </a:r>
            <a:r>
              <a:rPr lang="zh-CN" altLang="en-US" sz="2400" dirty="0">
                <a:solidFill>
                  <a:srgbClr val="222222"/>
                </a:solidFill>
              </a:rPr>
              <a:t>＋</a:t>
            </a:r>
            <a:r>
              <a:rPr lang="en-US" altLang="zh-CN" sz="2400" dirty="0">
                <a:solidFill>
                  <a:srgbClr val="222222"/>
                </a:solidFill>
              </a:rPr>
              <a:t>1×3+2×3=23</a:t>
            </a:r>
            <a:r>
              <a:rPr lang="zh-CN" altLang="en-US" sz="2400" dirty="0">
                <a:solidFill>
                  <a:srgbClr val="222222"/>
                </a:solidFill>
              </a:rPr>
              <a:t>位</a:t>
            </a:r>
            <a:endParaRPr lang="en-US" altLang="zh-CN" sz="2400" dirty="0">
              <a:solidFill>
                <a:srgbClr val="222222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222222"/>
                </a:solidFill>
              </a:rPr>
              <a:t>因此，内存变化位</a:t>
            </a:r>
            <a:r>
              <a:rPr lang="en-US" altLang="zh-CN" sz="2400" dirty="0">
                <a:solidFill>
                  <a:srgbClr val="222222"/>
                </a:solidFill>
              </a:rPr>
              <a:t>33-23=10</a:t>
            </a:r>
            <a:r>
              <a:rPr lang="zh-CN" altLang="en-US" sz="2400" dirty="0">
                <a:solidFill>
                  <a:srgbClr val="222222"/>
                </a:solidFill>
              </a:rPr>
              <a:t>位</a:t>
            </a:r>
            <a:endParaRPr lang="en-US" altLang="zh-CN" sz="2400" dirty="0">
              <a:solidFill>
                <a:srgbClr val="222222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222222"/>
                </a:solidFill>
              </a:rPr>
              <a:t>压缩率为</a:t>
            </a:r>
            <a:r>
              <a:rPr lang="en-US" altLang="zh-CN" sz="2400" dirty="0">
                <a:solidFill>
                  <a:srgbClr val="222222"/>
                </a:solidFill>
              </a:rPr>
              <a:t>10/33=30.3%</a:t>
            </a:r>
            <a:endParaRPr lang="zh-CN" altLang="en-US" sz="2400" dirty="0">
              <a:solidFill>
                <a:srgbClr val="22222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FEE0A0-81C3-5D18-732B-11C6530436F0}"/>
              </a:ext>
            </a:extLst>
          </p:cNvPr>
          <p:cNvSpPr txBox="1"/>
          <p:nvPr/>
        </p:nvSpPr>
        <p:spPr>
          <a:xfrm>
            <a:off x="-861570" y="751723"/>
            <a:ext cx="4681509" cy="60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Huffman</a:t>
            </a:r>
            <a:r>
              <a:rPr kumimoji="1"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编码后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DF9073-9467-6D59-34A6-602E6CA806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8597"/>
          <a:stretch/>
        </p:blipFill>
        <p:spPr>
          <a:xfrm>
            <a:off x="6278210" y="1879766"/>
            <a:ext cx="5593531" cy="24643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5027C0-FBB8-619D-E405-C389E2B81BC8}"/>
              </a:ext>
            </a:extLst>
          </p:cNvPr>
          <p:cNvSpPr txBox="1"/>
          <p:nvPr/>
        </p:nvSpPr>
        <p:spPr>
          <a:xfrm>
            <a:off x="6561425" y="4535894"/>
            <a:ext cx="5027099" cy="53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这与我们计算的结果是相同的。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896D29-C8F1-AB12-EA37-34283B5312F4}"/>
              </a:ext>
            </a:extLst>
          </p:cNvPr>
          <p:cNvSpPr txBox="1"/>
          <p:nvPr/>
        </p:nvSpPr>
        <p:spPr>
          <a:xfrm>
            <a:off x="86439" y="1292321"/>
            <a:ext cx="11864526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计算结果                                                                              仿真结果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49AC33-7E1B-7C5D-3D63-2309D85DD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2" y="1775168"/>
            <a:ext cx="5940425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4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Huffman编码的实际应用仿真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C54D97-267E-43F9-9DEF-378324E88673}"/>
              </a:ext>
            </a:extLst>
          </p:cNvPr>
          <p:cNvSpPr txBox="1"/>
          <p:nvPr/>
        </p:nvSpPr>
        <p:spPr>
          <a:xfrm>
            <a:off x="298615" y="1061993"/>
            <a:ext cx="2339102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仿真测试总结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7E776-8CA6-8B3D-D851-7879AF9E9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7" y="2002523"/>
            <a:ext cx="6547118" cy="26218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EDE44F5-B603-1A9B-99F5-B41AA23C0C2B}"/>
              </a:ext>
            </a:extLst>
          </p:cNvPr>
          <p:cNvSpPr txBox="1"/>
          <p:nvPr/>
        </p:nvSpPr>
        <p:spPr>
          <a:xfrm>
            <a:off x="7137218" y="1937299"/>
            <a:ext cx="4328803" cy="275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altLang="zh-CN" sz="2000" b="1" i="0" dirty="0">
                <a:solidFill>
                  <a:srgbClr val="404040"/>
                </a:solidFill>
                <a:effectLst/>
                <a:latin typeface="DeepSeek-CJK-patch"/>
              </a:rPr>
              <a:t>Huffman 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编码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 通过为高频字符分配短码，减少了总位数。</a:t>
            </a:r>
            <a:endParaRPr lang="en-US" altLang="zh-CN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原始数据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 需 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5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字节，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压缩后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 仅需 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3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字节，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节省 </a:t>
            </a:r>
            <a:r>
              <a:rPr lang="en-US" altLang="zh-CN" sz="2000" b="1" i="0" dirty="0">
                <a:solidFill>
                  <a:srgbClr val="404040"/>
                </a:solidFill>
                <a:effectLst/>
                <a:latin typeface="DeepSeek-CJK-patch"/>
              </a:rPr>
              <a:t>40% 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存储空间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。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局限性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：对于极短文本（如本例），编码表存储开销可能抵消压缩收益，但对长文本优势显著。</a:t>
            </a: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92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 15"/>
          <p:cNvSpPr/>
          <p:nvPr/>
        </p:nvSpPr>
        <p:spPr>
          <a:xfrm>
            <a:off x="346287" y="390100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97152" name="图片 8" descr="图片包含 游戏机, 画, 钟表  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2097153" name="图片 7"/>
          <p:cNvPicPr>
            <a:picLocks noChangeAspect="1"/>
          </p:cNvPicPr>
          <p:nvPr/>
        </p:nvPicPr>
        <p:blipFill>
          <a:blip r:embed="rId4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2097154" name="图片 9" descr="图片包含 游戏机, 画  描述已自动生成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3145728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lumMod val="100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2" name="文本框 16"/>
          <p:cNvSpPr txBox="1"/>
          <p:nvPr/>
        </p:nvSpPr>
        <p:spPr>
          <a:xfrm>
            <a:off x="4247959" y="2433859"/>
            <a:ext cx="3724096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"/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1048638" name="矩形 26"/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39" name="矩形 27"/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40" name="矩形 36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8"/>
          <p:cNvGrpSpPr/>
          <p:nvPr/>
        </p:nvGrpSpPr>
        <p:grpSpPr>
          <a:xfrm>
            <a:off x="623392" y="260058"/>
            <a:ext cx="2029979" cy="689827"/>
            <a:chOff x="623392" y="260058"/>
            <a:chExt cx="2029979" cy="689827"/>
          </a:xfrm>
        </p:grpSpPr>
        <p:sp>
          <p:nvSpPr>
            <p:cNvPr id="1048641" name="文本框 10"/>
            <p:cNvSpPr txBox="1"/>
            <p:nvPr/>
          </p:nvSpPr>
          <p:spPr>
            <a:xfrm>
              <a:off x="857591" y="553645"/>
              <a:ext cx="1795780" cy="3962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8642" name="文本框 7"/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63" name="组合 20"/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2097163" name="图片 4"/>
            <p:cNvPicPr>
              <a:picLocks noChangeAspect="1"/>
            </p:cNvPicPr>
            <p:nvPr/>
          </p:nvPicPr>
          <p:blipFill>
            <a:blip r:embed="rId8" cstate="screen">
              <a:alphaModFix amt="70000"/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2097164" name="图片 9"/>
            <p:cNvPicPr>
              <a:picLocks noChangeAspect="1"/>
            </p:cNvPicPr>
            <p:nvPr/>
          </p:nvPicPr>
          <p:blipFill>
            <a:blip r:embed="rId9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65" name="图片 11" descr="图片包含 游戏机, 画, 钟表  描述已自动生成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64" name="组合 12"/>
          <p:cNvGrpSpPr/>
          <p:nvPr/>
        </p:nvGrpSpPr>
        <p:grpSpPr>
          <a:xfrm>
            <a:off x="708051" y="1150940"/>
            <a:ext cx="4772025" cy="1074293"/>
            <a:chOff x="1071710" y="1595937"/>
            <a:chExt cx="4772025" cy="1074293"/>
          </a:xfrm>
        </p:grpSpPr>
        <p:sp>
          <p:nvSpPr>
            <p:cNvPr id="1048643" name="文本框 13"/>
            <p:cNvSpPr txBox="1"/>
            <p:nvPr/>
          </p:nvSpPr>
          <p:spPr>
            <a:xfrm>
              <a:off x="1232604" y="1595937"/>
              <a:ext cx="1148080" cy="1069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48644" name="文本框 14"/>
            <p:cNvSpPr txBox="1"/>
            <p:nvPr/>
          </p:nvSpPr>
          <p:spPr>
            <a:xfrm>
              <a:off x="1071710" y="2209855"/>
              <a:ext cx="4772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Huffman</a:t>
              </a:r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编码的提出及其思想</a:t>
              </a:r>
            </a:p>
          </p:txBody>
        </p:sp>
      </p:grpSp>
      <p:grpSp>
        <p:nvGrpSpPr>
          <p:cNvPr id="66" name="组合 28"/>
          <p:cNvGrpSpPr/>
          <p:nvPr/>
        </p:nvGrpSpPr>
        <p:grpSpPr>
          <a:xfrm>
            <a:off x="3198303" y="2358234"/>
            <a:ext cx="3180080" cy="1106805"/>
            <a:chOff x="1146684" y="1595937"/>
            <a:chExt cx="3180080" cy="1106805"/>
          </a:xfrm>
        </p:grpSpPr>
        <p:sp>
          <p:nvSpPr>
            <p:cNvPr id="1048647" name="文本框 29"/>
            <p:cNvSpPr txBox="1"/>
            <p:nvPr/>
          </p:nvSpPr>
          <p:spPr>
            <a:xfrm>
              <a:off x="1232604" y="1595937"/>
              <a:ext cx="111506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048648" name="文本框 30"/>
            <p:cNvSpPr txBox="1"/>
            <p:nvPr/>
          </p:nvSpPr>
          <p:spPr>
            <a:xfrm>
              <a:off x="1146684" y="2209855"/>
              <a:ext cx="3180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Huffman</a:t>
              </a:r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编码原理 </a:t>
              </a:r>
            </a:p>
          </p:txBody>
        </p:sp>
      </p:grpSp>
      <p:grpSp>
        <p:nvGrpSpPr>
          <p:cNvPr id="2" name="组合 12"/>
          <p:cNvGrpSpPr/>
          <p:nvPr/>
        </p:nvGrpSpPr>
        <p:grpSpPr>
          <a:xfrm>
            <a:off x="716306" y="3595055"/>
            <a:ext cx="4429125" cy="1106805"/>
            <a:chOff x="1071710" y="1595937"/>
            <a:chExt cx="4429125" cy="1106805"/>
          </a:xfrm>
        </p:grpSpPr>
        <p:sp>
          <p:nvSpPr>
            <p:cNvPr id="3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1232604" y="1595937"/>
              <a:ext cx="111506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14"/>
            <p:cNvSpPr txBox="1"/>
            <p:nvPr>
              <p:custDataLst>
                <p:tags r:id="rId4"/>
              </p:custDataLst>
            </p:nvPr>
          </p:nvSpPr>
          <p:spPr>
            <a:xfrm>
              <a:off x="1071710" y="2209855"/>
              <a:ext cx="44291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Huffman</a:t>
              </a:r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编码的优点与缺点</a:t>
              </a:r>
            </a:p>
          </p:txBody>
        </p:sp>
      </p:grpSp>
      <p:grpSp>
        <p:nvGrpSpPr>
          <p:cNvPr id="5" name="组合 28"/>
          <p:cNvGrpSpPr/>
          <p:nvPr/>
        </p:nvGrpSpPr>
        <p:grpSpPr>
          <a:xfrm>
            <a:off x="3284028" y="4760439"/>
            <a:ext cx="4942379" cy="1106805"/>
            <a:chOff x="1146684" y="1595937"/>
            <a:chExt cx="4942379" cy="1106805"/>
          </a:xfrm>
        </p:grpSpPr>
        <p:sp>
          <p:nvSpPr>
            <p:cNvPr id="6" name="文本框 29"/>
            <p:cNvSpPr txBox="1"/>
            <p:nvPr>
              <p:custDataLst>
                <p:tags r:id="rId1"/>
              </p:custDataLst>
            </p:nvPr>
          </p:nvSpPr>
          <p:spPr>
            <a:xfrm>
              <a:off x="1232604" y="1595937"/>
              <a:ext cx="111506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7" name="文本框 30"/>
            <p:cNvSpPr txBox="1"/>
            <p:nvPr>
              <p:custDataLst>
                <p:tags r:id="rId2"/>
              </p:custDataLst>
            </p:nvPr>
          </p:nvSpPr>
          <p:spPr>
            <a:xfrm>
              <a:off x="1146684" y="2209855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Huffman</a:t>
              </a:r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编码的实际应用仿真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文本框 10"/>
          <p:cNvSpPr txBox="1"/>
          <p:nvPr/>
        </p:nvSpPr>
        <p:spPr>
          <a:xfrm>
            <a:off x="4886512" y="1587570"/>
            <a:ext cx="2799080" cy="2771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01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55" name="文本框 13"/>
          <p:cNvSpPr txBox="1"/>
          <p:nvPr/>
        </p:nvSpPr>
        <p:spPr>
          <a:xfrm>
            <a:off x="1412744" y="3664181"/>
            <a:ext cx="97466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Huffman</a:t>
            </a:r>
            <a:r>
              <a: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编码的提出及其思想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5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6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477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Huffman编码的提出及其思想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35483" y="1755481"/>
            <a:ext cx="106018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kumimoji="1" sz="2000" dirty="0">
                <a:ea typeface="思源宋体 CN SemiBold" panose="02020600000000000000" pitchFamily="18" charset="-122"/>
              </a:rPr>
              <a:t>由 David A. Huffman 在 1952 年提出，是一种基于字符出现频率的变长编码（VLC, Variable-Length Coding）方法，属于无损数据压缩技术。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7230" y="1005205"/>
            <a:ext cx="316801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Huffman 编码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4960" y="4086225"/>
            <a:ext cx="3522345" cy="990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zh-CN" altLang="en-US" sz="1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6270" y="3686175"/>
            <a:ext cx="5956935" cy="2444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</a:t>
            </a:r>
            <a:r>
              <a:rPr kumimoji="1"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sz="2000" dirty="0">
                <a:ea typeface="宋体" panose="02010600030101010101" pitchFamily="2" charset="-122"/>
                <a:sym typeface="+mn-ea"/>
              </a:rPr>
              <a:t>高频字符用短编码，低频字符用长编码，从而减少整体数据的存储或传输量。</a:t>
            </a:r>
          </a:p>
          <a:p>
            <a:pPr algn="l">
              <a:lnSpc>
                <a:spcPct val="150000"/>
              </a:lnSpc>
            </a:pPr>
            <a:r>
              <a:rPr kumimoji="1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•</a:t>
            </a:r>
            <a:r>
              <a:rPr kumimoji="1" 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sz="2000" dirty="0">
                <a:ea typeface="宋体" panose="02010600030101010101" pitchFamily="2" charset="-122"/>
                <a:sym typeface="+mn-ea"/>
              </a:rPr>
              <a:t>通过构建最优前缀码二叉树（Huffman 树）实现编码，确保没有任何编码是其他编码的前缀（即满足前缀性质，避免解码歧义）  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97230" y="2956560"/>
            <a:ext cx="173164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核心思想</a:t>
            </a:r>
          </a:p>
        </p:txBody>
      </p:sp>
      <p:pic>
        <p:nvPicPr>
          <p:cNvPr id="9" name="图片 8" descr="beafd3b77569e2125c3f4a8ee75591ec"/>
          <p:cNvPicPr>
            <a:picLocks noChangeAspect="1"/>
          </p:cNvPicPr>
          <p:nvPr/>
        </p:nvPicPr>
        <p:blipFill>
          <a:blip r:embed="rId8"/>
          <a:srcRect t="16380"/>
          <a:stretch>
            <a:fillRect/>
          </a:stretch>
        </p:blipFill>
        <p:spPr>
          <a:xfrm>
            <a:off x="6593205" y="2977515"/>
            <a:ext cx="4688205" cy="29044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文本框 10"/>
          <p:cNvSpPr txBox="1"/>
          <p:nvPr/>
        </p:nvSpPr>
        <p:spPr>
          <a:xfrm>
            <a:off x="4900141" y="1587570"/>
            <a:ext cx="2799079" cy="2771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02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84" name="文本框 13"/>
          <p:cNvSpPr txBox="1"/>
          <p:nvPr/>
        </p:nvSpPr>
        <p:spPr>
          <a:xfrm>
            <a:off x="3322940" y="3741709"/>
            <a:ext cx="61271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Huffman编码原理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1904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7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8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3057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Huffman编码原理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4666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96545" y="1146175"/>
            <a:ext cx="11435715" cy="1148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Huffman 编码是一种贪心算法，通过统计字符频率构建二叉树，使得频率高的字符路径短，频率低的字符路径长。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38480" y="795655"/>
            <a:ext cx="117729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63245" y="2108200"/>
            <a:ext cx="150622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算法步骤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96545" y="2550160"/>
            <a:ext cx="11435715" cy="3681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1. </a:t>
            </a:r>
            <a:r>
              <a:rPr kumimoji="1" sz="2000" b="1" dirty="0">
                <a:sym typeface="+mn-ea"/>
              </a:rPr>
              <a:t>统计频率</a:t>
            </a:r>
            <a:r>
              <a:rPr kumimoji="1" sz="2000" dirty="0">
                <a:sym typeface="+mn-ea"/>
              </a:rPr>
              <a:t>：对待编码的字符（或符号）进行频率统计。  </a:t>
            </a:r>
          </a:p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2.</a:t>
            </a:r>
            <a:r>
              <a:rPr kumimoji="1" sz="2000" b="1" dirty="0">
                <a:sym typeface="+mn-ea"/>
              </a:rPr>
              <a:t>构建优先队列</a:t>
            </a:r>
            <a:r>
              <a:rPr kumimoji="1" sz="2000" dirty="0">
                <a:sym typeface="+mn-ea"/>
              </a:rPr>
              <a:t>：将每个字符及其频率作为叶子节点放入最小堆（按频率排序）。  </a:t>
            </a:r>
          </a:p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3. </a:t>
            </a:r>
            <a:r>
              <a:rPr kumimoji="1" sz="2000" b="1" dirty="0">
                <a:sym typeface="+mn-ea"/>
              </a:rPr>
              <a:t>合并节点</a:t>
            </a:r>
            <a:r>
              <a:rPr kumimoji="1" sz="2000" dirty="0">
                <a:sym typeface="+mn-ea"/>
              </a:rPr>
              <a:t>：  </a:t>
            </a:r>
          </a:p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    取出频率最小的两个节点，合并为一个新节点（其频率为两者之和）。  </a:t>
            </a:r>
          </a:p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   </a:t>
            </a:r>
            <a:r>
              <a:rPr kumimoji="1" lang="en-US" sz="2000" dirty="0">
                <a:sym typeface="+mn-ea"/>
              </a:rPr>
              <a:t>→</a:t>
            </a:r>
            <a:r>
              <a:rPr kumimoji="1" sz="2000" dirty="0">
                <a:sym typeface="+mn-ea"/>
              </a:rPr>
              <a:t> 将新节点放回堆中。  </a:t>
            </a:r>
          </a:p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   </a:t>
            </a:r>
            <a:r>
              <a:rPr kumimoji="1" lang="en-US" sz="2000" dirty="0">
                <a:sym typeface="+mn-ea"/>
              </a:rPr>
              <a:t>→</a:t>
            </a:r>
            <a:r>
              <a:rPr kumimoji="1" sz="2000" dirty="0">
                <a:sym typeface="+mn-ea"/>
              </a:rPr>
              <a:t> 重复直到堆中只剩一个根节点。  </a:t>
            </a:r>
          </a:p>
          <a:p>
            <a:pPr indent="457200" algn="l">
              <a:lnSpc>
                <a:spcPct val="150000"/>
              </a:lnSpc>
            </a:pPr>
            <a:r>
              <a:rPr kumimoji="1" sz="2000" dirty="0">
                <a:sym typeface="+mn-ea"/>
              </a:rPr>
              <a:t>4. </a:t>
            </a:r>
            <a:r>
              <a:rPr kumimoji="1" sz="2000" b="1" dirty="0">
                <a:sym typeface="+mn-ea"/>
              </a:rPr>
              <a:t>生成编码</a:t>
            </a:r>
            <a:r>
              <a:rPr kumimoji="1" sz="2000" dirty="0">
                <a:sym typeface="+mn-ea"/>
              </a:rPr>
              <a:t>：从根节点出发，左分支标 </a:t>
            </a:r>
            <a:r>
              <a:rPr kumimoji="1" lang="en-US" sz="2000" dirty="0">
                <a:sym typeface="+mn-ea"/>
              </a:rPr>
              <a:t>‘</a:t>
            </a:r>
            <a:r>
              <a:rPr kumimoji="1" sz="2000" dirty="0">
                <a:sym typeface="+mn-ea"/>
              </a:rPr>
              <a:t>0</a:t>
            </a:r>
            <a:r>
              <a:rPr kumimoji="1" lang="en-US" sz="2000" dirty="0">
                <a:sym typeface="+mn-ea"/>
              </a:rPr>
              <a:t>’</a:t>
            </a:r>
            <a:r>
              <a:rPr kumimoji="1" sz="2000" dirty="0">
                <a:sym typeface="+mn-ea"/>
              </a:rPr>
              <a:t>，右分支标 </a:t>
            </a:r>
            <a:r>
              <a:rPr kumimoji="1" lang="en-US" sz="2000" dirty="0">
                <a:sym typeface="+mn-ea"/>
              </a:rPr>
              <a:t>‘</a:t>
            </a:r>
            <a:r>
              <a:rPr kumimoji="1" sz="2000" dirty="0">
                <a:sym typeface="+mn-ea"/>
              </a:rPr>
              <a:t>1</a:t>
            </a:r>
            <a:r>
              <a:rPr kumimoji="1" lang="en-US" sz="2000" dirty="0">
                <a:sym typeface="+mn-ea"/>
              </a:rPr>
              <a:t>’</a:t>
            </a:r>
            <a:r>
              <a:rPr kumimoji="1" lang="zh-CN" altLang="en-US" sz="2000" dirty="0">
                <a:sym typeface="+mn-ea"/>
              </a:rPr>
              <a:t>，</a:t>
            </a:r>
            <a:r>
              <a:rPr kumimoji="1" sz="2000" dirty="0">
                <a:sym typeface="+mn-ea"/>
              </a:rPr>
              <a:t>遍历到叶子节点即得到字符的 Huffman 编码。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6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7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3057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Huffman编码原理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38961" y="1727152"/>
                <a:ext cx="11037570" cy="32797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457200" algn="l">
                  <a:lnSpc>
                    <a:spcPct val="150000"/>
                  </a:lnSpc>
                </a:pPr>
                <a:r>
                  <a:rPr kumimoji="1" sz="2000" dirty="0">
                    <a:sym typeface="+mn-ea"/>
                  </a:rPr>
                  <a:t>平均码长</a:t>
                </a:r>
                <a14:m>
                  <m:oMath xmlns:m="http://schemas.openxmlformats.org/officeDocument/2006/math">
                    <m:r>
                      <a:rPr kumimoji="1" lang="en-US" sz="2000" dirty="0">
                        <a:latin typeface="Cambria Math" panose="02040503050406030204" charset="0"/>
                        <a:sym typeface="+mn-ea"/>
                      </a:rPr>
                      <m:t>:</m:t>
                    </m:r>
                  </m:oMath>
                </a14:m>
                <a:endParaRPr kumimoji="1" lang="en-US" sz="2000" dirty="0">
                  <a:sym typeface="+mn-ea"/>
                </a:endParaRPr>
              </a:p>
              <a:p>
                <a:pPr indent="457200"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sz="2000" i="1" dirty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kumimoji="1" lang="en-US" sz="20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𝐿</m:t>
                          </m:r>
                        </m:e>
                        <m:sub>
                          <m:r>
                            <a:rPr kumimoji="1" lang="en-US" sz="20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𝑎𝑣𝑔</m:t>
                          </m:r>
                        </m:sub>
                      </m:sSub>
                      <m:r>
                        <a:rPr kumimoji="1" lang="en-US" sz="2000" i="1" dirty="0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kumimoji="1" lang="en-US" sz="2000" i="1" dirty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sz="20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sz="20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sz="20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sz="20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sz="20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sz="2000" i="1" dirty="0">
                                  <a:latin typeface="Cambria Math" panose="02040503050406030204" pitchFamily="18" charset="0"/>
                                  <a:cs typeface="Cambria Math" panose="02040503050406030204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sz="20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sz="2000" i="1" dirty="0">
                                  <a:latin typeface="Cambria Math" panose="02040503050406030204" charset="0"/>
                                  <a:cs typeface="Cambria Math" panose="02040503050406030204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sz="2000" i="1" dirty="0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sz="2000" dirty="0">
                  <a:sym typeface="+mn-ea"/>
                </a:endParaRPr>
              </a:p>
              <a:p>
                <a:pPr marL="457200" lvl="1" indent="457200" algn="l">
                  <a:lnSpc>
                    <a:spcPct val="150000"/>
                  </a:lnSpc>
                </a:pPr>
                <a:r>
                  <a:rPr kumimoji="1" sz="2000" dirty="0" err="1">
                    <a:sym typeface="+mn-ea"/>
                  </a:rPr>
                  <a:t>其中</a:t>
                </a:r>
                <a:r>
                  <a:rPr kumimoji="1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i="1" dirty="0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sz="20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𝑃</m:t>
                        </m:r>
                      </m:e>
                      <m:sub>
                        <m:r>
                          <a:rPr kumimoji="1" lang="en-US" sz="20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sz="2000" dirty="0">
                    <a:sym typeface="+mn-ea"/>
                  </a:rPr>
                  <a:t> 是字符频率，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i="1" dirty="0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sz="20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e>
                      <m:sub>
                        <m:r>
                          <a:rPr kumimoji="1" lang="en-US" sz="2000" i="1" dirty="0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sz="2000" dirty="0">
                    <a:sym typeface="+mn-ea"/>
                  </a:rPr>
                  <a:t> </a:t>
                </a:r>
                <a:r>
                  <a:rPr kumimoji="1" sz="2000" dirty="0" err="1">
                    <a:sym typeface="+mn-ea"/>
                  </a:rPr>
                  <a:t>是编码长度</a:t>
                </a:r>
                <a:r>
                  <a:rPr kumimoji="1" lang="zh-CN" sz="2000" dirty="0">
                    <a:sym typeface="+mn-ea"/>
                  </a:rPr>
                  <a:t>。</a:t>
                </a:r>
                <a:endParaRPr kumimoji="1" lang="en-US" altLang="zh-CN" sz="2000" dirty="0">
                  <a:sym typeface="+mn-ea"/>
                </a:endParaRPr>
              </a:p>
              <a:p>
                <a:pPr marL="457200" lvl="1" indent="457200" algn="l">
                  <a:lnSpc>
                    <a:spcPct val="150000"/>
                  </a:lnSpc>
                </a:pPr>
                <a:r>
                  <a:rPr kumimoji="1" sz="2000" dirty="0" err="1">
                    <a:sym typeface="+mn-ea"/>
                  </a:rPr>
                  <a:t>与固定长度编码（如</a:t>
                </a:r>
                <a:r>
                  <a:rPr kumimoji="1" sz="2000" dirty="0">
                    <a:sym typeface="+mn-ea"/>
                  </a:rPr>
                  <a:t> ASCII）相比，压缩率约为</a:t>
                </a:r>
              </a:p>
              <a:p>
                <a:pPr indent="457200"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sz="2400" i="1" dirty="0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sz="2400" i="1" dirty="0">
                                <a:latin typeface="Cambria Math" panose="02040503050406030204" pitchFamily="18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kumimoji="1" lang="en-US" sz="2400" i="1" dirty="0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sz="2400" i="1" dirty="0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𝑎𝑣𝑔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sz="2400" i="1" dirty="0">
                                <a:latin typeface="Cambria Math" panose="02040503050406030204" pitchFamily="18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kumimoji="1" lang="en-US" sz="2400" i="1" dirty="0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𝐿</m:t>
                            </m:r>
                          </m:e>
                          <m:sub>
                            <m:r>
                              <a:rPr kumimoji="1" lang="en-US" sz="2400" i="1" dirty="0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𝑓𝑖𝑥𝑒𝑑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sz="2400" dirty="0">
                    <a:sym typeface="+mn-ea"/>
                  </a:rPr>
                  <a:t>  </a:t>
                </a:r>
                <a:endParaRPr kumimoji="1" sz="2000" dirty="0">
                  <a:sym typeface="+mn-ea"/>
                </a:endParaRPr>
              </a:p>
              <a:p>
                <a:pPr indent="457200" algn="l">
                  <a:lnSpc>
                    <a:spcPct val="200000"/>
                  </a:lnSpc>
                </a:pPr>
                <a:r>
                  <a:rPr kumimoji="1" sz="2000" dirty="0">
                    <a:sym typeface="+mn-ea"/>
                  </a:rPr>
                  <a:t>Huffman 编码是前缀码中最优的（平均码长最短）。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38961" y="1727152"/>
                <a:ext cx="11037570" cy="3279775"/>
              </a:xfrm>
              <a:prstGeom prst="rect">
                <a:avLst/>
              </a:prstGeom>
              <a:blipFill>
                <a:blip r:embed="rId10"/>
                <a:stretch>
                  <a:fillRect b="-35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70535" y="1197610"/>
            <a:ext cx="150622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编码效率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文本框 10"/>
          <p:cNvSpPr txBox="1"/>
          <p:nvPr/>
        </p:nvSpPr>
        <p:spPr>
          <a:xfrm>
            <a:off x="4923342" y="1587570"/>
            <a:ext cx="272542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03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48655" name="文本框 13"/>
          <p:cNvSpPr txBox="1"/>
          <p:nvPr/>
        </p:nvSpPr>
        <p:spPr>
          <a:xfrm>
            <a:off x="1774694" y="3664181"/>
            <a:ext cx="90227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Huffman编码的优点与缺点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048672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3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8674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097169" name="图片 3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097170" name="图片 3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097171" name="图片 32" descr="图片包含 游戏机, 画, 钟表  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1048675" name="文本框 25"/>
          <p:cNvSpPr txBox="1"/>
          <p:nvPr/>
        </p:nvSpPr>
        <p:spPr>
          <a:xfrm>
            <a:off x="175107" y="116852"/>
            <a:ext cx="521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5735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6" name="文本框 27"/>
          <p:cNvSpPr txBox="1"/>
          <p:nvPr/>
        </p:nvSpPr>
        <p:spPr>
          <a:xfrm>
            <a:off x="1008331" y="124472"/>
            <a:ext cx="44291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Huffman编码的优点与缺点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35635" y="1908175"/>
            <a:ext cx="10601960" cy="3313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lnSpc>
                <a:spcPct val="150000"/>
              </a:lnSpc>
            </a:pPr>
            <a:r>
              <a:rPr kumimoji="1" sz="2400" dirty="0">
                <a:ea typeface="思源宋体 CN SemiBold" panose="02020600000000000000" pitchFamily="18" charset="-122"/>
              </a:rPr>
              <a:t>1. 对高频字符使用短编码，显著减少数据量</a:t>
            </a:r>
            <a:r>
              <a:rPr kumimoji="1" lang="zh-CN" sz="2400" dirty="0">
                <a:ea typeface="思源宋体 CN SemiBold" panose="02020600000000000000" pitchFamily="18" charset="-122"/>
              </a:rPr>
              <a:t>，能够实现</a:t>
            </a:r>
            <a:r>
              <a:rPr kumimoji="1" lang="zh-CN" sz="2400" b="1" dirty="0">
                <a:ea typeface="思源宋体 CN SemiBold" panose="02020600000000000000" pitchFamily="18" charset="-122"/>
              </a:rPr>
              <a:t>高效压缩</a:t>
            </a:r>
            <a:r>
              <a:rPr kumimoji="1" lang="zh-CN" sz="2400" dirty="0">
                <a:ea typeface="思源宋体 CN SemiBold" panose="02020600000000000000" pitchFamily="18" charset="-122"/>
              </a:rPr>
              <a:t>。</a:t>
            </a:r>
            <a:endParaRPr kumimoji="1" sz="2400" dirty="0">
              <a:ea typeface="思源宋体 CN SemiBold" panose="02020600000000000000" pitchFamily="18" charset="-122"/>
            </a:endParaRPr>
          </a:p>
          <a:p>
            <a:pPr indent="457200">
              <a:lnSpc>
                <a:spcPct val="150000"/>
              </a:lnSpc>
            </a:pPr>
            <a:r>
              <a:rPr kumimoji="1" sz="2400" dirty="0">
                <a:ea typeface="思源宋体 CN SemiBold" panose="02020600000000000000" pitchFamily="18" charset="-122"/>
              </a:rPr>
              <a:t>   - 例如：英文文本中字母 </a:t>
            </a:r>
            <a:r>
              <a:rPr kumimoji="1" lang="en-US" sz="2400" dirty="0">
                <a:ea typeface="思源宋体 CN SemiBold" panose="02020600000000000000" pitchFamily="18" charset="-122"/>
              </a:rPr>
              <a:t>‘</a:t>
            </a:r>
            <a:r>
              <a:rPr kumimoji="1" sz="2400" dirty="0">
                <a:ea typeface="思源宋体 CN SemiBold" panose="02020600000000000000" pitchFamily="18" charset="-122"/>
              </a:rPr>
              <a:t>e</a:t>
            </a:r>
            <a:r>
              <a:rPr kumimoji="1" lang="en-US" sz="2400" dirty="0">
                <a:ea typeface="思源宋体 CN SemiBold" panose="02020600000000000000" pitchFamily="18" charset="-122"/>
              </a:rPr>
              <a:t>’</a:t>
            </a:r>
            <a:r>
              <a:rPr kumimoji="1" sz="2400" dirty="0">
                <a:ea typeface="思源宋体 CN SemiBold" panose="02020600000000000000" pitchFamily="18" charset="-122"/>
              </a:rPr>
              <a:t> 频率最高，可能被编码为 </a:t>
            </a:r>
            <a:r>
              <a:rPr kumimoji="1" lang="en-US" sz="2400" dirty="0">
                <a:ea typeface="思源宋体 CN SemiBold" panose="02020600000000000000" pitchFamily="18" charset="-122"/>
              </a:rPr>
              <a:t>‘</a:t>
            </a:r>
            <a:r>
              <a:rPr kumimoji="1" sz="2400" dirty="0">
                <a:ea typeface="思源宋体 CN SemiBold" panose="02020600000000000000" pitchFamily="18" charset="-122"/>
              </a:rPr>
              <a:t>01</a:t>
            </a:r>
            <a:r>
              <a:rPr kumimoji="1" lang="en-US" sz="2400" dirty="0">
                <a:ea typeface="思源宋体 CN SemiBold" panose="02020600000000000000" pitchFamily="18" charset="-122"/>
              </a:rPr>
              <a:t>’</a:t>
            </a:r>
            <a:r>
              <a:rPr kumimoji="1" sz="2400" dirty="0">
                <a:ea typeface="思源宋体 CN SemiBold" panose="02020600000000000000" pitchFamily="18" charset="-122"/>
              </a:rPr>
              <a:t>，而低频字符 </a:t>
            </a:r>
            <a:r>
              <a:rPr kumimoji="1" lang="en-US" sz="2400" dirty="0">
                <a:ea typeface="思源宋体 CN SemiBold" panose="02020600000000000000" pitchFamily="18" charset="-122"/>
              </a:rPr>
              <a:t>‘</a:t>
            </a:r>
            <a:r>
              <a:rPr kumimoji="1" sz="2400" dirty="0">
                <a:ea typeface="思源宋体 CN SemiBold" panose="02020600000000000000" pitchFamily="18" charset="-122"/>
              </a:rPr>
              <a:t>z</a:t>
            </a:r>
            <a:r>
              <a:rPr kumimoji="1" lang="en-US" sz="2400" dirty="0">
                <a:ea typeface="思源宋体 CN SemiBold" panose="02020600000000000000" pitchFamily="18" charset="-122"/>
              </a:rPr>
              <a:t>’</a:t>
            </a:r>
            <a:r>
              <a:rPr kumimoji="1" sz="2400" dirty="0">
                <a:ea typeface="思源宋体 CN SemiBold" panose="02020600000000000000" pitchFamily="18" charset="-122"/>
              </a:rPr>
              <a:t> 可能被编码为 </a:t>
            </a:r>
            <a:r>
              <a:rPr kumimoji="1" lang="en-US" sz="2400" dirty="0">
                <a:ea typeface="思源宋体 CN SemiBold" panose="02020600000000000000" pitchFamily="18" charset="-122"/>
              </a:rPr>
              <a:t>‘</a:t>
            </a:r>
            <a:r>
              <a:rPr kumimoji="1" sz="2400" dirty="0">
                <a:ea typeface="思源宋体 CN SemiBold" panose="02020600000000000000" pitchFamily="18" charset="-122"/>
              </a:rPr>
              <a:t>11010</a:t>
            </a:r>
            <a:r>
              <a:rPr kumimoji="1" lang="en-US" sz="2400" dirty="0">
                <a:ea typeface="思源宋体 CN SemiBold" panose="02020600000000000000" pitchFamily="18" charset="-122"/>
              </a:rPr>
              <a:t>’</a:t>
            </a:r>
            <a:r>
              <a:rPr kumimoji="1" sz="2400" dirty="0">
                <a:ea typeface="思源宋体 CN SemiBold" panose="02020600000000000000" pitchFamily="18" charset="-122"/>
              </a:rPr>
              <a:t>。  </a:t>
            </a:r>
          </a:p>
          <a:p>
            <a:pPr indent="457200">
              <a:lnSpc>
                <a:spcPct val="150000"/>
              </a:lnSpc>
            </a:pPr>
            <a:r>
              <a:rPr kumimoji="1" sz="2400" dirty="0">
                <a:ea typeface="思源宋体 CN SemiBold" panose="02020600000000000000" pitchFamily="18" charset="-122"/>
              </a:rPr>
              <a:t>2.</a:t>
            </a:r>
            <a:r>
              <a:rPr kumimoji="1" lang="en-US" sz="2400" dirty="0">
                <a:ea typeface="思源宋体 CN SemiBold" panose="02020600000000000000" pitchFamily="18" charset="-122"/>
              </a:rPr>
              <a:t> </a:t>
            </a:r>
            <a:r>
              <a:rPr kumimoji="1" sz="2400" dirty="0">
                <a:ea typeface="思源宋体 CN SemiBold" panose="02020600000000000000" pitchFamily="18" charset="-122"/>
              </a:rPr>
              <a:t>解码后数据与原数据完全一致</a:t>
            </a:r>
            <a:r>
              <a:rPr kumimoji="1" lang="zh-CN" sz="2400" dirty="0">
                <a:ea typeface="思源宋体 CN SemiBold" panose="02020600000000000000" pitchFamily="18" charset="-122"/>
              </a:rPr>
              <a:t>，可以做到</a:t>
            </a:r>
            <a:r>
              <a:rPr kumimoji="1" lang="zh-CN" sz="2400" b="1" dirty="0">
                <a:ea typeface="思源宋体 CN SemiBold" panose="02020600000000000000" pitchFamily="18" charset="-122"/>
              </a:rPr>
              <a:t>无损压缩</a:t>
            </a:r>
            <a:r>
              <a:rPr kumimoji="1" lang="zh-CN" sz="2400" dirty="0">
                <a:ea typeface="思源宋体 CN SemiBold" panose="02020600000000000000" pitchFamily="18" charset="-122"/>
              </a:rPr>
              <a:t>。</a:t>
            </a:r>
            <a:r>
              <a:rPr kumimoji="1" sz="2400" dirty="0">
                <a:ea typeface="思源宋体 CN SemiBold" panose="02020600000000000000" pitchFamily="18" charset="-122"/>
              </a:rPr>
              <a:t>  </a:t>
            </a:r>
          </a:p>
          <a:p>
            <a:pPr indent="457200">
              <a:lnSpc>
                <a:spcPct val="150000"/>
              </a:lnSpc>
            </a:pPr>
            <a:r>
              <a:rPr kumimoji="1" sz="2400" dirty="0">
                <a:ea typeface="思源宋体 CN SemiBold" panose="02020600000000000000" pitchFamily="18" charset="-122"/>
              </a:rPr>
              <a:t>3. </a:t>
            </a:r>
            <a:r>
              <a:rPr kumimoji="1" lang="zh-CN" sz="2400" dirty="0">
                <a:ea typeface="思源宋体 CN SemiBold" panose="02020600000000000000" pitchFamily="18" charset="-122"/>
              </a:rPr>
              <a:t>其</a:t>
            </a:r>
            <a:r>
              <a:rPr kumimoji="1" lang="zh-CN" sz="2400" b="1" dirty="0">
                <a:ea typeface="思源宋体 CN SemiBold" panose="02020600000000000000" pitchFamily="18" charset="-122"/>
              </a:rPr>
              <a:t>通用性较强</a:t>
            </a:r>
            <a:r>
              <a:rPr kumimoji="1" lang="zh-CN" sz="2400" dirty="0">
                <a:ea typeface="思源宋体 CN SemiBold" panose="02020600000000000000" pitchFamily="18" charset="-122"/>
              </a:rPr>
              <a:t>，</a:t>
            </a:r>
            <a:r>
              <a:rPr kumimoji="1" sz="2400" dirty="0" err="1">
                <a:ea typeface="思源宋体 CN SemiBold" panose="02020600000000000000" pitchFamily="18" charset="-122"/>
              </a:rPr>
              <a:t>适用于文本、图像、音频等多种数据</a:t>
            </a:r>
            <a:r>
              <a:rPr kumimoji="1" sz="2400" dirty="0">
                <a:ea typeface="思源宋体 CN SemiBold" panose="02020600000000000000" pitchFamily="18" charset="-122"/>
              </a:rPr>
              <a:t>。</a:t>
            </a:r>
            <a:r>
              <a:rPr kumimoji="1" sz="2000" dirty="0">
                <a:ea typeface="思源宋体 CN SemiBold" panose="02020600000000000000" pitchFamily="18" charset="-122"/>
              </a:rPr>
              <a:t>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7230" y="1005205"/>
            <a:ext cx="379539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Huffman 编码的优点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ViMjQ2ZjQ3Njk5NzYzYWEzMGRjZmUwYTVhNzY5OT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1076</Words>
  <Application>Microsoft Office PowerPoint</Application>
  <PresentationFormat>宽屏</PresentationFormat>
  <Paragraphs>132</Paragraphs>
  <Slides>17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DeepSeek-CJK-patch</vt:lpstr>
      <vt:lpstr>Noto Sans SC</vt:lpstr>
      <vt:lpstr>Source Han Sans SC Normal</vt:lpstr>
      <vt:lpstr>等线</vt:lpstr>
      <vt:lpstr>思源宋体 CN Heavy</vt:lpstr>
      <vt:lpstr>思源宋体 CN SemiBold</vt:lpstr>
      <vt:lpstr>宋体</vt:lpstr>
      <vt:lpstr>微软雅黑</vt:lpstr>
      <vt:lpstr>Arial</vt:lpstr>
      <vt:lpstr>Cambria Math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 PT模 板 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mc ding</cp:lastModifiedBy>
  <cp:revision>85</cp:revision>
  <dcterms:created xsi:type="dcterms:W3CDTF">2020-04-16T15:43:00Z</dcterms:created>
  <dcterms:modified xsi:type="dcterms:W3CDTF">2025-06-02T11:55:10Z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DF11F49162684F49A189D841FB11C185_12</vt:lpwstr>
  </property>
  <property fmtid="{D5CDD505-2E9C-101B-9397-08002B2CF9AE}" pid="3" name="KSOProductBuildVer">
    <vt:lpwstr>2052-12.1.0.16120</vt:lpwstr>
  </property>
</Properties>
</file>